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11" r:id="rId3"/>
    <p:sldId id="312" r:id="rId4"/>
    <p:sldId id="257" r:id="rId5"/>
    <p:sldId id="382" r:id="rId6"/>
    <p:sldId id="383" r:id="rId7"/>
    <p:sldId id="313" r:id="rId8"/>
    <p:sldId id="464" r:id="rId9"/>
    <p:sldId id="381" r:id="rId10"/>
    <p:sldId id="4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/>
    <p:restoredTop sz="91415"/>
  </p:normalViewPr>
  <p:slideViewPr>
    <p:cSldViewPr snapToGrid="0" snapToObjects="1">
      <p:cViewPr varScale="1">
        <p:scale>
          <a:sx n="115" d="100"/>
          <a:sy n="115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8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BB18E-843E-3048-9A98-9ACD80F6CC75}" type="datetimeFigureOut">
              <a:rPr lang="en-AU" smtClean="0"/>
              <a:t>28/1/21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DB88-C648-7C45-97D8-F41B73E1B3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51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62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36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77E3-D294-614F-8DA6-DD923001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610BB-82A5-AC4C-B506-9ADF2B499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DA0BF-6630-B248-B529-E70D7779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9261-16C3-CA44-B68C-9A174CDC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7229-5777-E541-B8F1-A5BFCD03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76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5EBD-662D-604A-976B-E1D1F68E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8CC1C-CDC5-B54C-B38E-F29EEAE1B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7FC80-4BE7-2E40-9AA8-2ED69C4E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5917-98D3-4A4E-A5EF-53FAFEC6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17C67-CAA0-8845-A07E-D4E9ECEC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18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73A941-4019-8B4E-881C-48C8B0193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E95ED-7747-A742-96B1-39429689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7361C-1709-4048-BEF4-3EB9AC1C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8372-1D2D-AB4A-8B49-D75D1BF6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E36C5-8E43-F64D-B614-061841E2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08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4281-2853-D640-A011-15D9FD1C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5BBD-CC39-8D40-897B-CA0D6B49B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1D8E-B0E0-B540-BD70-4F398753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70A94-2EBE-B348-A5B8-ED485F56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F7F5-91CC-6342-90C0-CEB2C4F0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38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5D31-583F-EB4E-9488-337AD3FE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9C140-13B7-F648-9D59-9B336180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70B45-7912-7B45-89FA-66AF20A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69E54-4E28-9148-A35E-49F0084F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EB0F-BA47-A84B-BC9D-E7729BED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93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2EDD-BD26-6C42-AC3B-999D92F3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1877-7537-484D-920B-61F59AE67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2076-012F-D547-96CA-201AA857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75D5-5C22-1C4D-8E1A-4D97E590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2FE28-45CD-A04C-8377-58C634FF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5418-FB61-5C43-897B-8620B938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BC65-6AB7-9D4B-B0DE-5BD6D3D8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90D6-8F10-C649-B6C6-102EC43D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76137-1DEA-7E42-A719-1A3A3B8D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843CE-5E05-FE4E-9BE6-BB1DB768F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D24A5-3B46-A943-AB5D-DAF654BC0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94B9A-C0A5-D64A-82D5-90D48C4A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432E9-B041-F242-B75D-FD851610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0BE79-5655-FE4D-A6AD-3E05E04A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43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D758-5A6A-E145-B0ED-A66643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0EBAF-29B6-734C-8CF5-D345747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DCD83-8D02-D24E-86A3-87366E02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99224-78AF-7745-BFDA-03AD19BA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224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10C9A-4E4D-4640-9899-1C38E51B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46F74-6CAC-6C4A-AC71-AB52A4EE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0028A-4DD8-7849-8421-AA14293E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03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D8F8-540A-1446-9EC9-BE838AB0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E7C3-F75D-ED45-AE6C-0C1F31821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804F8-5417-0A45-A053-A4182B3AD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1E6B2-1BC7-9745-81DC-D99E1AD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0923E-2AE9-1642-AC3E-F8F8559D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C64B5-97CD-CF44-8DA2-C218B97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00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03AF-244F-5E4E-A077-06AD533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9218C-E091-7046-9C03-6841F5681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BA0DD-FE1B-E844-B1C6-E03124B7E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48B4-795E-6B4D-972A-3746885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14C29-5B7E-084F-903E-B4CC4DAD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44A7-D595-CB4C-91F4-67E1845A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58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859B1-C757-4F46-B035-3D26EAD5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9DAE-AE19-1D43-85A8-FEEEED41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E3BCB-DB2B-FE47-9C70-4B4B578BC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EC5F-328D-7F4B-B914-8230DFAFC268}" type="datetimeFigureOut">
              <a:rPr lang="en-AU" smtClean="0"/>
              <a:t>28/1/21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BC535-BFFC-9447-9576-B2765B0D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7C10-253C-254B-915A-44B32D5EE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46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4.JP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3F7E-05F0-5943-8C5C-715042B57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1647"/>
            <a:ext cx="12192000" cy="1029313"/>
          </a:xfrm>
        </p:spPr>
        <p:txBody>
          <a:bodyPr/>
          <a:lstStyle/>
          <a:p>
            <a:r>
              <a:rPr lang="en-AU" dirty="0"/>
              <a:t>Measuring biodiversity its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4FC28-4D5E-F44C-B209-FD5D0B938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3036"/>
            <a:ext cx="9144000" cy="1655762"/>
          </a:xfrm>
        </p:spPr>
        <p:txBody>
          <a:bodyPr>
            <a:normAutofit/>
          </a:bodyPr>
          <a:lstStyle/>
          <a:p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r>
              <a:rPr lang="de-DE" dirty="0"/>
              <a:t>MLU 2021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ECDFC-CDF0-944F-9746-FA3E07CF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94" y="5145342"/>
            <a:ext cx="2584300" cy="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BA21-3643-9943-941A-892B0A79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D8DF6D2B-EFF1-F248-BD7B-6CB26926F301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61BCB-FF0F-4542-9E29-EB9F84E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932" cy="4861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A76C-CCDB-1642-B14E-76BC9F92C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58" y="2043082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FA3B5C-9F12-9845-92D4-15DCB8E82C75}"/>
              </a:ext>
            </a:extLst>
          </p:cNvPr>
          <p:cNvSpPr txBox="1"/>
          <p:nvPr/>
        </p:nvSpPr>
        <p:spPr>
          <a:xfrm>
            <a:off x="5368760" y="171947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𝛼-scale : each curve corresponds to one quadrat</a:t>
            </a:r>
          </a:p>
        </p:txBody>
      </p:sp>
    </p:spTree>
    <p:extLst>
      <p:ext uri="{BB962C8B-B14F-4D97-AF65-F5344CB8AC3E}">
        <p14:creationId xmlns:p14="http://schemas.microsoft.com/office/powerpoint/2010/main" val="222540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1524000" y="2230601"/>
            <a:ext cx="3089552" cy="2175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15044"/>
            <a:ext cx="5638800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316617"/>
            <a:ext cx="5763491" cy="254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3"/>
          <a:stretch/>
        </p:blipFill>
        <p:spPr>
          <a:xfrm>
            <a:off x="1522387" y="-101679"/>
            <a:ext cx="4047139" cy="2332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8" t="16565" r="34394" b="37664"/>
          <a:stretch/>
        </p:blipFill>
        <p:spPr>
          <a:xfrm>
            <a:off x="5427762" y="-979600"/>
            <a:ext cx="2827937" cy="3234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t="12726" r="50251" b="48688"/>
          <a:stretch/>
        </p:blipFill>
        <p:spPr>
          <a:xfrm>
            <a:off x="4613553" y="2023702"/>
            <a:ext cx="2632603" cy="2478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21740" r="32963" b="46457"/>
          <a:stretch/>
        </p:blipFill>
        <p:spPr>
          <a:xfrm>
            <a:off x="7176882" y="2610587"/>
            <a:ext cx="2964649" cy="218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92176-7295-A34B-87F5-BF499472AF88}"/>
              </a:ext>
            </a:extLst>
          </p:cNvPr>
          <p:cNvSpPr txBox="1"/>
          <p:nvPr/>
        </p:nvSpPr>
        <p:spPr>
          <a:xfrm>
            <a:off x="3966698" y="4966175"/>
            <a:ext cx="438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Recap I: what is biodiversity?</a:t>
            </a:r>
          </a:p>
        </p:txBody>
      </p:sp>
    </p:spTree>
    <p:extLst>
      <p:ext uri="{BB962C8B-B14F-4D97-AF65-F5344CB8AC3E}">
        <p14:creationId xmlns:p14="http://schemas.microsoft.com/office/powerpoint/2010/main" val="135477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275052"/>
            <a:ext cx="5763491" cy="25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3491345" y="2438407"/>
            <a:ext cx="3089552" cy="2175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20951" r="24326" b="44268"/>
          <a:stretch/>
        </p:blipFill>
        <p:spPr>
          <a:xfrm>
            <a:off x="6539346" y="1915393"/>
            <a:ext cx="4128655" cy="238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87" y="-13855"/>
            <a:ext cx="3894738" cy="2921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940" r="6212" b="5657"/>
          <a:stretch/>
        </p:blipFill>
        <p:spPr>
          <a:xfrm>
            <a:off x="1544774" y="7322"/>
            <a:ext cx="9123227" cy="72044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74" y="-20174"/>
            <a:ext cx="3440543" cy="2580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8223" y="2655"/>
            <a:ext cx="3441600" cy="25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35555" r="35909" b="23202"/>
          <a:stretch/>
        </p:blipFill>
        <p:spPr>
          <a:xfrm rot="16200000">
            <a:off x="1047022" y="4349648"/>
            <a:ext cx="2942075" cy="20429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329" y="4943515"/>
            <a:ext cx="2546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Recap II: Scale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Why? Types?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581A52-0056-A54D-B560-9948A74F8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115945" y="3840729"/>
            <a:ext cx="3723601" cy="27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B7705-9E17-744A-83DB-A15B418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59" y="0"/>
            <a:ext cx="8898673" cy="6674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B2E73-DFFC-9646-80C6-B77ABF78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AD6D7-4C8B-EA40-93B5-48B24F9E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312"/>
            <a:ext cx="6938656" cy="491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9832C-7BF7-5547-B5E9-B4B54F5E2026}"/>
              </a:ext>
            </a:extLst>
          </p:cNvPr>
          <p:cNvSpPr txBox="1"/>
          <p:nvPr/>
        </p:nvSpPr>
        <p:spPr>
          <a:xfrm>
            <a:off x="0" y="1325563"/>
            <a:ext cx="4598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Typically starts with a ‘sample’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CEEA-1759-C846-AB7B-F61E2D83DCC5}"/>
              </a:ext>
            </a:extLst>
          </p:cNvPr>
          <p:cNvSpPr txBox="1"/>
          <p:nvPr/>
        </p:nvSpPr>
        <p:spPr>
          <a:xfrm>
            <a:off x="11050858" y="4317609"/>
            <a:ext cx="9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transect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33B01-2755-1341-9B24-776E1D595C5B}"/>
              </a:ext>
            </a:extLst>
          </p:cNvPr>
          <p:cNvSpPr txBox="1"/>
          <p:nvPr/>
        </p:nvSpPr>
        <p:spPr>
          <a:xfrm>
            <a:off x="635620" y="3337002"/>
            <a:ext cx="92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quadrat</a:t>
            </a:r>
          </a:p>
        </p:txBody>
      </p:sp>
    </p:spTree>
    <p:extLst>
      <p:ext uri="{BB962C8B-B14F-4D97-AF65-F5344CB8AC3E}">
        <p14:creationId xmlns:p14="http://schemas.microsoft.com/office/powerpoint/2010/main" val="164334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25152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</p:spTree>
    <p:extLst>
      <p:ext uri="{BB962C8B-B14F-4D97-AF65-F5344CB8AC3E}">
        <p14:creationId xmlns:p14="http://schemas.microsoft.com/office/powerpoint/2010/main" val="31512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16099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8618B-03DB-9241-BD60-DE0BB96BC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4" r="58271" b="1047"/>
          <a:stretch/>
        </p:blipFill>
        <p:spPr>
          <a:xfrm>
            <a:off x="5462290" y="0"/>
            <a:ext cx="1192007" cy="68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8C95F-1AE6-C443-A301-6031F60478E3}"/>
              </a:ext>
            </a:extLst>
          </p:cNvPr>
          <p:cNvSpPr txBox="1"/>
          <p:nvPr/>
        </p:nvSpPr>
        <p:spPr>
          <a:xfrm>
            <a:off x="0" y="2729681"/>
            <a:ext cx="4588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…but there are a LOT of </a:t>
            </a:r>
          </a:p>
          <a:p>
            <a:r>
              <a:rPr lang="en-AU" sz="2800" dirty="0"/>
              <a:t>metrics to choose from!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521B08AA-9BD2-4047-A971-1783D5FB2C9A}"/>
              </a:ext>
            </a:extLst>
          </p:cNvPr>
          <p:cNvSpPr txBox="1"/>
          <p:nvPr/>
        </p:nvSpPr>
        <p:spPr>
          <a:xfrm>
            <a:off x="7274639" y="6537446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McGill 2011</a:t>
            </a:r>
          </a:p>
        </p:txBody>
      </p:sp>
    </p:spTree>
    <p:extLst>
      <p:ext uri="{BB962C8B-B14F-4D97-AF65-F5344CB8AC3E}">
        <p14:creationId xmlns:p14="http://schemas.microsoft.com/office/powerpoint/2010/main" val="185816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9305B-24FB-ED4C-BBD2-ACF854244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DDF1B-4AAB-8740-A846-6951628E80D3}"/>
              </a:ext>
            </a:extLst>
          </p:cNvPr>
          <p:cNvSpPr txBox="1"/>
          <p:nvPr/>
        </p:nvSpPr>
        <p:spPr>
          <a:xfrm>
            <a:off x="241579" y="1304697"/>
            <a:ext cx="45887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Multiple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number of individuals 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relative abundance of species (evenness)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total number of species (richness)</a:t>
            </a:r>
          </a:p>
          <a:p>
            <a:endParaRPr lang="en-AU" sz="2800" dirty="0"/>
          </a:p>
          <a:p>
            <a:r>
              <a:rPr lang="en-AU" sz="2800" dirty="0"/>
              <a:t>Different metrics incorporate</a:t>
            </a:r>
          </a:p>
          <a:p>
            <a:r>
              <a:rPr lang="en-AU" sz="2800" dirty="0"/>
              <a:t>these components to varying degrees, but key axes of variation are abundance, evenness and richness </a:t>
            </a:r>
            <a:r>
              <a:rPr lang="en-AU" dirty="0"/>
              <a:t>(McGill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C18E7-F0CD-8347-A3B9-447444C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9305B-24FB-ED4C-BBD2-ACF854244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DDF1B-4AAB-8740-A846-6951628E80D3}"/>
              </a:ext>
            </a:extLst>
          </p:cNvPr>
          <p:cNvSpPr txBox="1"/>
          <p:nvPr/>
        </p:nvSpPr>
        <p:spPr>
          <a:xfrm>
            <a:off x="241579" y="1304697"/>
            <a:ext cx="45887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Multiple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number of individuals 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relative abundance of species (evenness)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total number of species (richness)</a:t>
            </a:r>
          </a:p>
          <a:p>
            <a:endParaRPr lang="en-AU" sz="2800" dirty="0">
              <a:solidFill>
                <a:schemeClr val="tx1">
                  <a:alpha val="5000"/>
                </a:schemeClr>
              </a:solidFill>
            </a:endParaRP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Different metrics incorporate</a:t>
            </a: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these components to varying degrees, but key axes of variation are abundance, evenness and richness </a:t>
            </a:r>
            <a:r>
              <a:rPr lang="en-AU" dirty="0">
                <a:solidFill>
                  <a:schemeClr val="tx1">
                    <a:alpha val="5000"/>
                  </a:schemeClr>
                </a:solidFill>
              </a:rPr>
              <a:t>(McGill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C18E7-F0CD-8347-A3B9-447444C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858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407F72-F401-AD45-9671-F5D7C26D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468" y="3016251"/>
            <a:ext cx="9879402" cy="17535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Want to use rarefaction to examine: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Component (abundance, evenness and richness) changes , and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tx1">
                    <a:alpha val="35000"/>
                  </a:schemeClr>
                </a:solidFill>
              </a:rPr>
              <a:t>Scale-dependent changes</a:t>
            </a:r>
          </a:p>
        </p:txBody>
      </p:sp>
    </p:spTree>
    <p:extLst>
      <p:ext uri="{BB962C8B-B14F-4D97-AF65-F5344CB8AC3E}">
        <p14:creationId xmlns:p14="http://schemas.microsoft.com/office/powerpoint/2010/main" val="414679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BA21-3643-9943-941A-892B0A79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D8DF6D2B-EFF1-F248-BD7B-6CB26926F301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61BCB-FF0F-4542-9E29-EB9F84E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932" cy="48619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78BF12-385B-FB46-A902-C8DB2D247BB5}"/>
              </a:ext>
            </a:extLst>
          </p:cNvPr>
          <p:cNvSpPr/>
          <p:nvPr/>
        </p:nvSpPr>
        <p:spPr>
          <a:xfrm>
            <a:off x="4372733" y="1708976"/>
            <a:ext cx="936000" cy="972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9528-DB98-814B-A4A9-50A3535A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6" y="2016681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FA3B5C-9F12-9845-92D4-15DCB8E82C75}"/>
              </a:ext>
            </a:extLst>
          </p:cNvPr>
          <p:cNvSpPr txBox="1"/>
          <p:nvPr/>
        </p:nvSpPr>
        <p:spPr>
          <a:xfrm>
            <a:off x="7583122" y="1933366"/>
            <a:ext cx="123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𝛼-scale</a:t>
            </a:r>
          </a:p>
        </p:txBody>
      </p:sp>
    </p:spTree>
    <p:extLst>
      <p:ext uri="{BB962C8B-B14F-4D97-AF65-F5344CB8AC3E}">
        <p14:creationId xmlns:p14="http://schemas.microsoft.com/office/powerpoint/2010/main" val="259745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273</Words>
  <Application>Microsoft Macintosh PowerPoint</Application>
  <PresentationFormat>Widescreen</PresentationFormat>
  <Paragraphs>45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Measuring biodiversity its change</vt:lpstr>
      <vt:lpstr>PowerPoint Presentation</vt:lpstr>
      <vt:lpstr>PowerPoint Presentation</vt:lpstr>
      <vt:lpstr>How to measure  biodiversity? </vt:lpstr>
      <vt:lpstr>PowerPoint Presentation</vt:lpstr>
      <vt:lpstr>PowerPoint Presentation</vt:lpstr>
      <vt:lpstr>PowerPoint Presentation</vt:lpstr>
      <vt:lpstr>PowerPoint Presentation</vt:lpstr>
      <vt:lpstr>Visualising biodiversity through the lens of Individual Based Rarefaction (IBR)</vt:lpstr>
      <vt:lpstr>Visualising biodiversity through the lens of Individual Based Rarefaction (IBR)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biodiversity and quantifying its change</dc:title>
  <dc:creator>Shane Blowes</dc:creator>
  <cp:lastModifiedBy>Shane Blowes</cp:lastModifiedBy>
  <cp:revision>34</cp:revision>
  <cp:lastPrinted>2021-01-28T07:29:58Z</cp:lastPrinted>
  <dcterms:created xsi:type="dcterms:W3CDTF">2021-01-25T10:06:50Z</dcterms:created>
  <dcterms:modified xsi:type="dcterms:W3CDTF">2021-01-28T07:34:28Z</dcterms:modified>
</cp:coreProperties>
</file>